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60" r:id="rId3"/>
    <p:sldId id="258" r:id="rId4"/>
    <p:sldId id="259" r:id="rId5"/>
    <p:sldId id="286" r:id="rId6"/>
    <p:sldId id="266" r:id="rId7"/>
    <p:sldId id="289" r:id="rId8"/>
    <p:sldId id="290" r:id="rId9"/>
    <p:sldId id="288" r:id="rId10"/>
    <p:sldId id="291" r:id="rId11"/>
    <p:sldId id="285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Teko Mediu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2EDF44-7F8E-4724-8987-9EACE496F446}">
  <a:tblStyle styleId="{AE2EDF44-7F8E-4724-8987-9EACE496F4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85077" autoAdjust="0"/>
  </p:normalViewPr>
  <p:slideViewPr>
    <p:cSldViewPr snapToGrid="0">
      <p:cViewPr varScale="1">
        <p:scale>
          <a:sx n="43" d="100"/>
          <a:sy n="43" d="100"/>
        </p:scale>
        <p:origin x="-2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7">
            <a:alphaModFix/>
          </a:blip>
          <a:srcRect t="7812" b="7811"/>
          <a:stretch/>
        </p:blipFill>
        <p:spPr>
          <a:xfrm>
            <a:off x="0" y="0"/>
            <a:ext cx="18288001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4866004" y="6140576"/>
            <a:ext cx="10980410" cy="11029628"/>
            <a:chOff x="1813" y="0"/>
            <a:chExt cx="809173" cy="812800"/>
          </a:xfrm>
        </p:grpSpPr>
        <p:sp>
          <p:nvSpPr>
            <p:cNvPr id="86" name="Google Shape;86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1043598" y="3111534"/>
            <a:ext cx="17015791" cy="3485321"/>
            <a:chOff x="-5173935" y="-9525"/>
            <a:chExt cx="22687724" cy="3898564"/>
          </a:xfrm>
        </p:grpSpPr>
        <p:sp>
          <p:nvSpPr>
            <p:cNvPr id="89" name="Google Shape;89;p13"/>
            <p:cNvSpPr txBox="1"/>
            <p:nvPr/>
          </p:nvSpPr>
          <p:spPr>
            <a:xfrm>
              <a:off x="-5173935" y="-9525"/>
              <a:ext cx="22687724" cy="247873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828675" dist="95250" dir="1020000" algn="bl" rotWithShape="0">
                <a:srgbClr val="6CE5E8">
                  <a:alpha val="95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6000" dirty="0">
                  <a:solidFill>
                    <a:schemeClr val="lt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eko Medium"/>
                  <a:sym typeface="Teko Medium"/>
                </a:rPr>
                <a:t>การเพิ่มประสิทธิภาพด้วยการประยุต์ใช้เทคโนโลยีบริหารจัดกระบวนการรับ - เบิกสินค้า</a:t>
              </a:r>
              <a:endParaRPr sz="7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-4127211" y="2805666"/>
              <a:ext cx="19878262" cy="1083373"/>
            </a:xfrm>
            <a:prstGeom prst="rect">
              <a:avLst/>
            </a:prstGeom>
            <a:noFill/>
            <a:ln>
              <a:noFill/>
            </a:ln>
            <a:effectLst>
              <a:outerShdw blurRad="828675" dist="19050" dir="1200000" algn="bl" rotWithShape="0">
                <a:srgbClr val="6CE5E8">
                  <a:alpha val="95000"/>
                </a:srgbClr>
              </a:outerShdw>
            </a:effectLst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h-TH" sz="4400" dirty="0">
                  <a:solidFill>
                    <a:schemeClr val="lt1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eko Medium"/>
                  <a:sym typeface="Teko Medium"/>
                </a:rPr>
                <a:t>กรณีศึกษาเป็นผู้จัดจำน่ายในสินค้าเวชภัณฑ์ยา</a:t>
              </a:r>
              <a:endParaRPr sz="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-1173901" y="-1098156"/>
            <a:ext cx="3452997" cy="3468475"/>
            <a:chOff x="1813" y="0"/>
            <a:chExt cx="809173" cy="812800"/>
          </a:xfrm>
        </p:grpSpPr>
        <p:sp>
          <p:nvSpPr>
            <p:cNvPr id="92" name="Google Shape;92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B8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4" name="Google Shape;94;p13"/>
          <p:cNvCxnSpPr/>
          <p:nvPr/>
        </p:nvCxnSpPr>
        <p:spPr>
          <a:xfrm>
            <a:off x="-2693521" y="4895777"/>
            <a:ext cx="6492240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p13"/>
          <p:cNvCxnSpPr/>
          <p:nvPr/>
        </p:nvCxnSpPr>
        <p:spPr>
          <a:xfrm>
            <a:off x="14535836" y="4924352"/>
            <a:ext cx="6492240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6" name="Google Shape;96;p13"/>
          <p:cNvGrpSpPr/>
          <p:nvPr/>
        </p:nvGrpSpPr>
        <p:grpSpPr>
          <a:xfrm>
            <a:off x="9280664" y="8371985"/>
            <a:ext cx="395370" cy="397142"/>
            <a:chOff x="1813" y="0"/>
            <a:chExt cx="809173" cy="812800"/>
          </a:xfrm>
        </p:grpSpPr>
        <p:sp>
          <p:nvSpPr>
            <p:cNvPr id="97" name="Google Shape;97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3"/>
          <p:cNvSpPr txBox="1"/>
          <p:nvPr/>
        </p:nvSpPr>
        <p:spPr>
          <a:xfrm>
            <a:off x="6569203" y="9070790"/>
            <a:ext cx="8961573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  <a:scene3d>
              <a:camera prst="perspective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ณัฐ</a:t>
            </a:r>
            <a:r>
              <a:rPr lang="th-TH" sz="2400" dirty="0" err="1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วรร</a:t>
            </a: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ณ  ขุนสิทธิ์ </a:t>
            </a:r>
            <a:r>
              <a:rPr lang="en-US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,</a:t>
            </a: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ชลิดา โป๊ะมา </a:t>
            </a:r>
            <a:r>
              <a:rPr lang="en-US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,</a:t>
            </a: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สุจิตรา ศรีษาพุทธ์ </a:t>
            </a:r>
            <a:r>
              <a:rPr lang="en-US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,</a:t>
            </a: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ชุติมาพร  หมอนใหญ่</a:t>
            </a:r>
          </a:p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dirty="0"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Montserrat"/>
                <a:sym typeface="Montserrat"/>
              </a:rPr>
              <a:t>คณะวิศวกรรมและเทคโนโลยี วิทยาลัยเทคโนโลยีสยาม</a:t>
            </a:r>
            <a:endParaRPr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00" name="Google Shape;100;p13"/>
          <p:cNvGrpSpPr/>
          <p:nvPr/>
        </p:nvGrpSpPr>
        <p:grpSpPr>
          <a:xfrm>
            <a:off x="10322234" y="8337681"/>
            <a:ext cx="395370" cy="397142"/>
            <a:chOff x="1813" y="0"/>
            <a:chExt cx="809173" cy="812800"/>
          </a:xfrm>
        </p:grpSpPr>
        <p:sp>
          <p:nvSpPr>
            <p:cNvPr id="101" name="Google Shape;101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13"/>
          <p:cNvGrpSpPr/>
          <p:nvPr/>
        </p:nvGrpSpPr>
        <p:grpSpPr>
          <a:xfrm>
            <a:off x="11372545" y="8371985"/>
            <a:ext cx="395370" cy="397142"/>
            <a:chOff x="1813" y="0"/>
            <a:chExt cx="809173" cy="812800"/>
          </a:xfrm>
        </p:grpSpPr>
        <p:sp>
          <p:nvSpPr>
            <p:cNvPr id="104" name="Google Shape;104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243E999-CB4E-4846-A66E-BE7B77796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274" y="715784"/>
            <a:ext cx="1817452" cy="18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1974E9A4-2D7D-4945-90C5-E62A1AC3D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16961" y="291398"/>
            <a:ext cx="609600" cy="609600"/>
          </a:xfrm>
          <a:prstGeom prst="rect">
            <a:avLst/>
          </a:prstGeom>
        </p:spPr>
      </p:pic>
      <p:pic>
        <p:nvPicPr>
          <p:cNvPr id="2" name="เสียง 1">
            <a:hlinkClick r:id="" action="ppaction://media"/>
            <a:extLst>
              <a:ext uri="{FF2B5EF4-FFF2-40B4-BE49-F238E27FC236}">
                <a16:creationId xmlns:a16="http://schemas.microsoft.com/office/drawing/2014/main" id="{7D37EAF1-AB12-4C1C-B9A4-562A429A97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00" y="946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2"/>
    </mc:Choice>
    <mc:Fallback>
      <p:transition spd="slow" advTm="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8EA9D66-5C16-44DC-963E-6EB79E6F7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4597105-7BFE-4387-8A4B-18B2FCF9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042" y="4696483"/>
            <a:ext cx="7449958" cy="5590517"/>
          </a:xfrm>
          <a:prstGeom prst="rect">
            <a:avLst/>
          </a:prstGeom>
        </p:spPr>
      </p:pic>
      <p:sp>
        <p:nvSpPr>
          <p:cNvPr id="6" name="Google Shape;523;p33">
            <a:extLst>
              <a:ext uri="{FF2B5EF4-FFF2-40B4-BE49-F238E27FC236}">
                <a16:creationId xmlns:a16="http://schemas.microsoft.com/office/drawing/2014/main" id="{F8932DAF-38E6-4E21-96AA-4A1C654A2F1B}"/>
              </a:ext>
            </a:extLst>
          </p:cNvPr>
          <p:cNvSpPr txBox="1"/>
          <p:nvPr/>
        </p:nvSpPr>
        <p:spPr>
          <a:xfrm>
            <a:off x="6901543" y="220987"/>
            <a:ext cx="10889403" cy="1354217"/>
          </a:xfrm>
          <a:prstGeom prst="rect">
            <a:avLst/>
          </a:prstGeom>
          <a:noFill/>
          <a:ln>
            <a:noFill/>
          </a:ln>
          <a:effectLst>
            <a:outerShdw blurRad="828675" dist="19050" dir="1080000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 dirty="0">
                <a:solidFill>
                  <a:schemeClr val="lt1"/>
                </a:solidFill>
                <a:latin typeface="Teko Medium"/>
                <a:sym typeface="Teko Medium"/>
              </a:rPr>
              <a:t>รายการอ้างอิง....</a:t>
            </a:r>
            <a:endParaRPr sz="1050" b="1" dirty="0"/>
          </a:p>
        </p:txBody>
      </p:sp>
      <p:sp>
        <p:nvSpPr>
          <p:cNvPr id="7" name="Google Shape;809;p45">
            <a:extLst>
              <a:ext uri="{FF2B5EF4-FFF2-40B4-BE49-F238E27FC236}">
                <a16:creationId xmlns:a16="http://schemas.microsoft.com/office/drawing/2014/main" id="{97194DCC-6A8B-4441-A93F-CC2C53876F43}"/>
              </a:ext>
            </a:extLst>
          </p:cNvPr>
          <p:cNvSpPr txBox="1"/>
          <p:nvPr/>
        </p:nvSpPr>
        <p:spPr>
          <a:xfrm>
            <a:off x="475282" y="1864729"/>
            <a:ext cx="13737772" cy="797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คำนาย อภิปรัชญาสกุล. (2548). การบริหารระบบข้อมูลโลจิสติก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ส์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กรุงเทพมหานคร: วิชาชีพ หลักสูตร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ประกาศนียบัตรวิชาชีพชั้นสูง.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บัญชา แห้วดี. 2557. รูปแบบการจัดการคลังสินค้าด้วยระบบบาร์โค้ด. กรณีศึกษา : บริษัท อิเล็กทรอนิกส์.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จำกัด. ปริญญานิพนธ์ วิทยาศาสตร์มหาบัณฑิต สาขาการจัดการโลจิสติก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ส์แ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ละโซ่อุปทาน คณะ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โลจิส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ตก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ส์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มหาวิทยาลัย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บูรพา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วิศิษฏ์ 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วัฒ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นานุกูล. 2552 แนวโน้มเทคโนโลยี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ลอจิส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ติ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กส์ซัพพ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ลายเชน ในการจัดการไอที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ลอจิส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ติ</a:t>
            </a:r>
            <a:r>
              <a:rPr lang="th-TH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กส์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กรุงเทพมหานคร: ฝ่ายไอทีที่มีประสบการณ์มามากกว่า 30 ปี.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ประเสริฐ อัครประถมพงศ์. 2552. การลดความสูญเปล่า ด้วยหลักการ 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ECRS. 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ค้นวันที่ 17 มีนาคม 2565 จาก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https://cpico.wordpress.com. 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มงคล กิตติญาณขจร และคณะ. 2563. การประยุกต์ใช้เทคนิค การปรับเปลี่ยนเครื่องจักรอย่างรวดเร็ว และ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ECRS 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เพื่อลดเวลาการปรับตั้งเครื่องจักร : กรณีศึกษา กระบวนการผลิตหัวเชื้อเครื่องดื่มชนิดผง.วารสาร	วิศวกรรมศาสตร์ มหาวิทยาลัยเชียงใหม่.</a:t>
            </a:r>
          </a:p>
          <a:p>
            <a:pPr lvl="0" algn="thaiDist">
              <a:lnSpc>
                <a:spcPct val="12000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Aon </a:t>
            </a:r>
            <a:r>
              <a:rPr lang="en-US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Sangsamee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ลดต้นทุน เพิ่มประสิทธิภาพ ขจัดงานที่ไม่จำเป็น ด้วย 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ECRS. 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ค้นวันที่ 2 มีนาคม 2565 </a:t>
            </a:r>
          </a:p>
          <a:p>
            <a:pPr lvl="0" algn="thaiDist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จาก 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https://factorium.tech/article-ecrs/.</a:t>
            </a:r>
          </a:p>
          <a:p>
            <a:pPr lvl="0" algn="thaiDist">
              <a:lnSpc>
                <a:spcPct val="120000"/>
              </a:lnSpc>
            </a:pPr>
            <a:r>
              <a:rPr lang="en-US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Narin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Tunpaiboon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(2022). </a:t>
            </a: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แนวโน้มธุรกิจ/อุตสาหกรรม ปี 2566-2568: อุตสาหกรรมยา. ธนาคารกรุงศรี</a:t>
            </a:r>
          </a:p>
          <a:p>
            <a:pPr lvl="0">
              <a:lnSpc>
                <a:spcPct val="120000"/>
              </a:lnSpc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		อยุธยา.ค้นวันที่ 25 ธันวาคม 2565 จาก 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https://www.krungsri.com/th/research/industry/industry-	outlook/chemicals/</a:t>
            </a:r>
            <a:r>
              <a:rPr lang="en-US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phamaceuticals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/io/io-pharmaceuticals-2023-2025.</a:t>
            </a:r>
          </a:p>
        </p:txBody>
      </p:sp>
    </p:spTree>
    <p:extLst>
      <p:ext uri="{BB962C8B-B14F-4D97-AF65-F5344CB8AC3E}">
        <p14:creationId xmlns:p14="http://schemas.microsoft.com/office/powerpoint/2010/main" val="418652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42"/>
          <p:cNvPicPr preferRelativeResize="0"/>
          <p:nvPr/>
        </p:nvPicPr>
        <p:blipFill rotWithShape="1">
          <a:blip r:embed="rId3">
            <a:alphaModFix/>
          </a:blip>
          <a:srcRect t="7825" b="7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42"/>
          <p:cNvSpPr txBox="1"/>
          <p:nvPr/>
        </p:nvSpPr>
        <p:spPr>
          <a:xfrm>
            <a:off x="1870455" y="3823692"/>
            <a:ext cx="14574859" cy="6463308"/>
          </a:xfrm>
          <a:prstGeom prst="rect">
            <a:avLst/>
          </a:prstGeom>
          <a:noFill/>
          <a:ln>
            <a:noFill/>
          </a:ln>
          <a:effectLst>
            <a:outerShdw blurRad="828675" dist="19050" dir="1020000" algn="bl" rotWithShape="0">
              <a:srgbClr val="6CE5E8">
                <a:alpha val="94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THANK YOU!</a:t>
            </a:r>
          </a:p>
          <a:p>
            <a:pPr lvl="0" algn="ctr">
              <a:lnSpc>
                <a:spcPct val="120000"/>
              </a:lnSpc>
            </a:pPr>
            <a:r>
              <a:rPr lang="th-TH" sz="4800" dirty="0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การประชุมวิชาการระดับชาติวิทยาลัยเทคโนโลยีสยาม</a:t>
            </a:r>
          </a:p>
          <a:p>
            <a:pPr lvl="0" algn="ctr">
              <a:lnSpc>
                <a:spcPct val="120000"/>
              </a:lnSpc>
            </a:pPr>
            <a:r>
              <a:rPr lang="th-TH" sz="4800" dirty="0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(</a:t>
            </a:r>
            <a:r>
              <a:rPr lang="en-US" sz="4800" dirty="0" err="1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Techcon</a:t>
            </a:r>
            <a:r>
              <a:rPr lang="en-US" sz="4800" dirty="0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 2023 National Conference)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0" b="0" i="0" u="none" strike="noStrike" cap="none" dirty="0">
              <a:solidFill>
                <a:schemeClr val="lt1"/>
              </a:solidFill>
              <a:latin typeface="Teko Medium"/>
              <a:ea typeface="Teko Medium"/>
              <a:cs typeface="Teko Medium"/>
              <a:sym typeface="Teko Medium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773" name="Google Shape;773;p42"/>
          <p:cNvCxnSpPr/>
          <p:nvPr/>
        </p:nvCxnSpPr>
        <p:spPr>
          <a:xfrm rot="-5412670">
            <a:off x="5334377" y="-1359699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4" name="Google Shape;774;p42"/>
          <p:cNvCxnSpPr/>
          <p:nvPr/>
        </p:nvCxnSpPr>
        <p:spPr>
          <a:xfrm rot="-5412670">
            <a:off x="5376837" y="11596567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5" name="Google Shape;775;p42"/>
          <p:cNvCxnSpPr/>
          <p:nvPr/>
        </p:nvCxnSpPr>
        <p:spPr>
          <a:xfrm>
            <a:off x="-2738463" y="4681395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6" name="Google Shape;776;p42"/>
          <p:cNvCxnSpPr/>
          <p:nvPr/>
        </p:nvCxnSpPr>
        <p:spPr>
          <a:xfrm>
            <a:off x="13492137" y="4624245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47412A0-8597-4FE6-9B1C-1ECDD971D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172" y="450577"/>
            <a:ext cx="4197371" cy="2704313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4087340-E859-41E2-8A05-907048903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7391" y="132590"/>
            <a:ext cx="3907437" cy="651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t="7825" b="7824"/>
          <a:stretch/>
        </p:blipFill>
        <p:spPr>
          <a:xfrm>
            <a:off x="-7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7"/>
          <p:cNvGrpSpPr/>
          <p:nvPr/>
        </p:nvGrpSpPr>
        <p:grpSpPr>
          <a:xfrm>
            <a:off x="10176280" y="-978578"/>
            <a:ext cx="4337130" cy="4356571"/>
            <a:chOff x="1813" y="0"/>
            <a:chExt cx="809173" cy="812800"/>
          </a:xfrm>
        </p:grpSpPr>
        <p:sp>
          <p:nvSpPr>
            <p:cNvPr id="166" name="Google Shape;166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7"/>
          <p:cNvGrpSpPr/>
          <p:nvPr/>
        </p:nvGrpSpPr>
        <p:grpSpPr>
          <a:xfrm>
            <a:off x="5375207" y="4522320"/>
            <a:ext cx="2126797" cy="2136330"/>
            <a:chOff x="1813" y="0"/>
            <a:chExt cx="809173" cy="812800"/>
          </a:xfrm>
        </p:grpSpPr>
        <p:sp>
          <p:nvSpPr>
            <p:cNvPr id="170" name="Google Shape;170;p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7"/>
          <p:cNvSpPr txBox="1"/>
          <p:nvPr/>
        </p:nvSpPr>
        <p:spPr>
          <a:xfrm>
            <a:off x="1365226" y="6383888"/>
            <a:ext cx="15557400" cy="2215991"/>
          </a:xfrm>
          <a:prstGeom prst="rect">
            <a:avLst/>
          </a:prstGeom>
          <a:noFill/>
          <a:ln>
            <a:noFill/>
          </a:ln>
          <a:effectLst>
            <a:outerShdw blurRad="828675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>
                <a:solidFill>
                  <a:schemeClr val="lt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eko Medium"/>
                <a:ea typeface="Teko Medium"/>
                <a:cs typeface="Teko Medium"/>
                <a:sym typeface="Teko Medium"/>
              </a:rPr>
              <a:t>WELCOME</a:t>
            </a:r>
            <a:endParaRPr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352425" y="8085738"/>
            <a:ext cx="17583002" cy="21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60B3DD"/>
                </a:solidFill>
                <a:latin typeface="Montserrat"/>
                <a:ea typeface="Montserrat"/>
                <a:cs typeface="Montserrat"/>
                <a:sym typeface="Montserrat"/>
              </a:rPr>
              <a:t>Increasing Efficiency through the Application of Process Management Technology for Pick-Up Processes: Case Study as a distributor in pharmaceutical products. </a:t>
            </a:r>
            <a:endParaRPr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2C1C964-3570-4B5E-BEDB-E30DC463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3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308" y="864194"/>
            <a:ext cx="8246786" cy="570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"/>
    </mc:Choice>
    <mc:Fallback>
      <p:transition spd="slow" advTm="6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5"/>
          <p:cNvPicPr preferRelativeResize="0"/>
          <p:nvPr/>
        </p:nvPicPr>
        <p:blipFill rotWithShape="1">
          <a:blip r:embed="rId5">
            <a:alphaModFix/>
          </a:blip>
          <a:srcRect t="7825" b="7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6">
            <a:alphaModFix amt="80000"/>
          </a:blip>
          <a:srcRect/>
          <a:stretch/>
        </p:blipFill>
        <p:spPr>
          <a:xfrm>
            <a:off x="-2980483" y="-42565"/>
            <a:ext cx="8419769" cy="10287000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8" name="Google Shape;148;p15"/>
          <p:cNvSpPr txBox="1"/>
          <p:nvPr/>
        </p:nvSpPr>
        <p:spPr>
          <a:xfrm>
            <a:off x="4207727" y="2473478"/>
            <a:ext cx="13792700" cy="663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thaiDist" rtl="0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ปัจจุบันธุรกิจมีการเกิดขึ้นอย่างหลากหลายประเภทของภาคอุตสาหกรรมในประเทศไทย ในการสร้างธุรกิจนั้นก็จะต้องมีการวางแผนเพื่อขยายธุรกิจหรือพัฒนาให้ธุรกิจประสบความสำเร็จแต่ในการวางแผนขั้นตอนการทำงานนั้นก็จะมีความแตกต่างกันออกไป ในกรณีศึกษานี้ก็คือส่วนหนึ่งในการทำงานของธุรกิจประเภทสินค้าเวชภัณฑ์ยา  การที่จะพัฒนาเพิ่มประสิทธิภาพให้ดียิ่งขึ้นต้องรู้ปัญหาที่เกิดขึ้นและแนวทางแก้ไขได้อย่างถูกต้อง การทำงานของธุรกิจเวชภัณฑ์ยามีจุดบกพร่องเกิดขึ้นในส่วนของ การรับสินค้า     – การเบิกสินค้า  ไม่ได้มีระบบเทคโนโลยีเข้ามาเกี่ยวข้องและด้วยบริเวณคลังสินค้านั้นมีพื้นที่อย่างกว้างขวาง เต็มไปด้วยสินค้าประเภทยามากมาย วางปะปน / โซน เลยเกิดปัญหาในส่วนของการเสียระยะเวลาและการส่งผลกระทบต่อการที่จะต้องเส</a:t>
            </a:r>
            <a:r>
              <a:rPr lang="th-TH" sz="2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ี</a:t>
            </a:r>
            <a:r>
              <a:rPr lang="th-TH" sz="28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ยต้นทุนในการชดเชยค่าทำงานล่วงเวลาให้แก่พนักงาน  จึงเป็นปัญหาส่วนหนึ่งที่องค์กรต้องหยุดชะงักต่อการพัฒนาเพื่อแก้ปัญหาในส่วนที่ทำให้องค์กรเกิดการขาดประสิทธิภาพของระยะเวลาการทำงานรวมไปถึงการแก่บริการของลูกค้าด้วย</a:t>
            </a:r>
            <a:endParaRPr sz="1200" b="1" dirty="0"/>
          </a:p>
        </p:txBody>
      </p:sp>
      <p:sp>
        <p:nvSpPr>
          <p:cNvPr id="149" name="Google Shape;149;p15"/>
          <p:cNvSpPr txBox="1"/>
          <p:nvPr/>
        </p:nvSpPr>
        <p:spPr>
          <a:xfrm>
            <a:off x="13075921" y="314499"/>
            <a:ext cx="5952214" cy="1846659"/>
          </a:xfrm>
          <a:prstGeom prst="rect">
            <a:avLst/>
          </a:prstGeom>
          <a:noFill/>
          <a:ln>
            <a:noFill/>
          </a:ln>
          <a:effectLst>
            <a:outerShdw blurRad="828675" dist="9525" dir="1560000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2000" b="0" i="0" u="none" strike="noStrike" cap="none" dirty="0">
                <a:solidFill>
                  <a:schemeClr val="l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eko Medium"/>
                <a:ea typeface="Teko Medium"/>
                <a:cs typeface="Teko Medium"/>
                <a:sym typeface="Teko Medium"/>
              </a:rPr>
              <a:t>บทนำ.....</a:t>
            </a:r>
            <a:endParaRPr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0" name="Google Shape;150;p15"/>
          <p:cNvSpPr/>
          <p:nvPr/>
        </p:nvSpPr>
        <p:spPr>
          <a:xfrm>
            <a:off x="9051634" y="4681835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36FB22AA-C341-442C-9CF0-90287F73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8127" y="2838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77"/>
    </mc:Choice>
    <mc:Fallback>
      <p:transition spd="slow" advTm="6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808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6"/>
          <p:cNvPicPr preferRelativeResize="0"/>
          <p:nvPr/>
        </p:nvPicPr>
        <p:blipFill rotWithShape="1">
          <a:blip r:embed="rId5">
            <a:alphaModFix/>
          </a:blip>
          <a:srcRect l="12478" t="2615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 rotWithShape="1">
          <a:blip r:embed="rId6">
            <a:alphaModFix amt="41000"/>
          </a:blip>
          <a:srcRect r="50000"/>
          <a:stretch/>
        </p:blipFill>
        <p:spPr>
          <a:xfrm flipH="1">
            <a:off x="9144000" y="-2269098"/>
            <a:ext cx="11007113" cy="1482519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9144000" y="3018826"/>
            <a:ext cx="8880998" cy="2779607"/>
          </a:xfrm>
          <a:prstGeom prst="rect">
            <a:avLst/>
          </a:prstGeom>
          <a:noFill/>
          <a:ln>
            <a:noFill/>
          </a:ln>
          <a:effectLst>
            <a:outerShdw blurRad="828675" dist="19050" dir="480000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5052" dirty="0">
                <a:solidFill>
                  <a:schemeClr val="lt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eko Medium"/>
                <a:sym typeface="Teko Medium"/>
              </a:rPr>
              <a:t>วัตถุประสงค์</a:t>
            </a:r>
            <a:endParaRPr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58" name="Google Shape;158;p16"/>
          <p:cNvCxnSpPr>
            <a:cxnSpLocks/>
          </p:cNvCxnSpPr>
          <p:nvPr/>
        </p:nvCxnSpPr>
        <p:spPr>
          <a:xfrm>
            <a:off x="0" y="4784108"/>
            <a:ext cx="9875520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16"/>
          <p:cNvSpPr txBox="1"/>
          <p:nvPr/>
        </p:nvSpPr>
        <p:spPr>
          <a:xfrm>
            <a:off x="502920" y="6038426"/>
            <a:ext cx="17651618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1. เพื่อหาแนวทางการเพิ่มประสิทธิภาพในการวิเคราะห์และปรับปรุงในขั้นตอนการปฏิบัติงานกรณีศึกษาเป็นผู้จัดจำหน่ายในสินค้าเวชภัณฑ์ยา</a:t>
            </a: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h-TH" sz="32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2. เพื่อลดต้นทุนด้านเวลาด้วยเทคนิคการลดความสูญเปล่าแบบ 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ECRS </a:t>
            </a:r>
            <a:r>
              <a:rPr lang="th-TH" sz="3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และระบบการบริหารจัดการและระบบเทคโนโลยีการปฏิบัติงานแผนกคลังสินค้า กรณีศึกษาเป็นผู้จัดจำหน่ายในสินค้าเวชภัณฑ์ยา</a:t>
            </a:r>
          </a:p>
        </p:txBody>
      </p:sp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5EEAAF89-AB54-425C-90C3-6E3B25B5D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68800" y="39999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9"/>
    </mc:Choice>
    <mc:Fallback>
      <p:transition spd="slow" advTm="2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462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43"/>
          <p:cNvPicPr preferRelativeResize="0"/>
          <p:nvPr/>
        </p:nvPicPr>
        <p:blipFill rotWithShape="1">
          <a:blip r:embed="rId6">
            <a:alphaModFix/>
          </a:blip>
          <a:srcRect t="7825" b="7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2" name="Google Shape;782;p43"/>
          <p:cNvGrpSpPr/>
          <p:nvPr/>
        </p:nvGrpSpPr>
        <p:grpSpPr>
          <a:xfrm>
            <a:off x="11837048" y="-781305"/>
            <a:ext cx="8638101" cy="11849610"/>
            <a:chOff x="0" y="0"/>
            <a:chExt cx="4591050" cy="6297930"/>
          </a:xfrm>
        </p:grpSpPr>
        <p:sp>
          <p:nvSpPr>
            <p:cNvPr id="783" name="Google Shape;783;p43"/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 extrusionOk="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60B3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 extrusionOk="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49509" y="110203"/>
              <a:ext cx="1583121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 extrusionOk="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817093" y="1826895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 extrusionOk="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Blur/>
                        </a14:imgEffect>
                        <a14:imgEffect>
                          <a14:colorTemperature colorTemp="59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87" name="Google Shape;787;p43"/>
          <p:cNvSpPr txBox="1"/>
          <p:nvPr/>
        </p:nvSpPr>
        <p:spPr>
          <a:xfrm>
            <a:off x="839794" y="197728"/>
            <a:ext cx="10157460" cy="1625060"/>
          </a:xfrm>
          <a:prstGeom prst="rect">
            <a:avLst/>
          </a:prstGeom>
          <a:noFill/>
          <a:ln>
            <a:noFill/>
          </a:ln>
          <a:effectLst>
            <a:outerShdw blurRad="828675" dist="19050" dir="840000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0" i="0" u="none" strike="noStrike" cap="none" dirty="0">
                <a:solidFill>
                  <a:schemeClr val="lt1"/>
                </a:solidFill>
                <a:latin typeface="Teko Medium"/>
                <a:ea typeface="Teko Medium"/>
                <a:cs typeface="Teko Medium"/>
                <a:sym typeface="Teko Medium"/>
              </a:rPr>
              <a:t>วิธีการดำเนินการวิจัย.....</a:t>
            </a:r>
            <a:endParaRPr sz="1050" dirty="0"/>
          </a:p>
        </p:txBody>
      </p:sp>
      <p:sp>
        <p:nvSpPr>
          <p:cNvPr id="788" name="Google Shape;788;p43"/>
          <p:cNvSpPr txBox="1"/>
          <p:nvPr/>
        </p:nvSpPr>
        <p:spPr>
          <a:xfrm>
            <a:off x="1341120" y="1869947"/>
            <a:ext cx="12670156" cy="7702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5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เครื่องมือที่ใช้ในการวิจัย </a:t>
            </a:r>
            <a:r>
              <a:rPr lang="en-US" sz="35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FFFFFF"/>
                </a:solidFill>
                <a:latin typeface="Montserrat"/>
                <a:sym typeface="Montserrat"/>
              </a:rPr>
              <a:t>  - </a:t>
            </a: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แบบสัมภาษณ์เชิงลึก</a:t>
            </a:r>
          </a:p>
          <a:p>
            <a:pPr marL="457200" marR="0" lvl="0" indent="-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โดยการเป็นวิจัยเชิงสำรวจ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การเก็บรวบรวมข้อมูล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- ข้อมูลจากสังเกตพฤติกรรมการปฏิบัติงานของพนักงานและการสัมภาษณ์ประสบการณ์จากหัวหน้าฝ่าย พนักงานฝ่ายรับ และพนักงานเบิกสินค้า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การวิเคราะห์ข้อมูล</a:t>
            </a:r>
          </a:p>
          <a:p>
            <a:pPr marL="285750" marR="0" lvl="0" indent="-2857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FFFFFF"/>
                </a:solidFill>
                <a:latin typeface="Montserrat"/>
                <a:sym typeface="Montserrat"/>
              </a:rPr>
              <a:t>-นำข้อมูลที่มีการเก็บรวบรวมข้อมูลมาจากการสังเกตการปฏิบัติงานของพนักงาน นำมาวิเคราะห์ในส่วนของการศึกษากระบวนการรับ – การเบิกสินค้าเวชภัณฑ์ยา และนำไปปรับปรุงให้เกิดประสิทธิภาพในขั้นตอนกระบวนการรับ – การเบิกสินค้าเวชภัณฑ์ยา  รวดเร็วขึ้น</a:t>
            </a:r>
            <a:endParaRPr dirty="0"/>
          </a:p>
        </p:txBody>
      </p:sp>
      <p:cxnSp>
        <p:nvCxnSpPr>
          <p:cNvPr id="791" name="Google Shape;791;p43"/>
          <p:cNvCxnSpPr/>
          <p:nvPr/>
        </p:nvCxnSpPr>
        <p:spPr>
          <a:xfrm>
            <a:off x="0" y="9601152"/>
            <a:ext cx="6702713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CCE1700F-428A-4585-866A-5AD8C4A33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38610" y="32775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06"/>
    </mc:Choice>
    <mc:Fallback>
      <p:transition spd="slow" advTm="4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50" objId="2"/>
        <p14:stopEvt time="4583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3"/>
          <p:cNvGrpSpPr/>
          <p:nvPr/>
        </p:nvGrpSpPr>
        <p:grpSpPr>
          <a:xfrm>
            <a:off x="-2404192" y="-354882"/>
            <a:ext cx="9717795" cy="8199749"/>
            <a:chOff x="1813" y="0"/>
            <a:chExt cx="809173" cy="812800"/>
          </a:xfrm>
        </p:grpSpPr>
        <p:sp>
          <p:nvSpPr>
            <p:cNvPr id="258" name="Google Shape;258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3"/>
          <p:cNvGrpSpPr/>
          <p:nvPr/>
        </p:nvGrpSpPr>
        <p:grpSpPr>
          <a:xfrm>
            <a:off x="-1911764" y="-271130"/>
            <a:ext cx="8648688" cy="8032243"/>
            <a:chOff x="1813" y="0"/>
            <a:chExt cx="809173" cy="812800"/>
          </a:xfrm>
        </p:grpSpPr>
        <p:sp>
          <p:nvSpPr>
            <p:cNvPr id="261" name="Google Shape;261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3"/>
          <p:cNvSpPr txBox="1"/>
          <p:nvPr/>
        </p:nvSpPr>
        <p:spPr>
          <a:xfrm>
            <a:off x="1669611" y="4797196"/>
            <a:ext cx="5067313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การเพิ่มประสิทธิภาพด้วยการประยุกต์ใช้เทคโนโลยีบริหารจัด..... 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....</a:t>
            </a: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กระบวนการรับ - เบิกสินค้า</a:t>
            </a:r>
          </a:p>
        </p:txBody>
      </p:sp>
      <p:sp>
        <p:nvSpPr>
          <p:cNvPr id="264" name="Google Shape;264;p23"/>
          <p:cNvSpPr txBox="1"/>
          <p:nvPr/>
        </p:nvSpPr>
        <p:spPr>
          <a:xfrm>
            <a:off x="660636" y="2937257"/>
            <a:ext cx="936294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000" b="1" dirty="0">
                <a:solidFill>
                  <a:srgbClr val="60B3DD"/>
                </a:solidFill>
                <a:latin typeface="Teko Medium"/>
                <a:sym typeface="Teko Medium"/>
              </a:rPr>
              <a:t>ผลการวิจัย....</a:t>
            </a:r>
            <a:endParaRPr sz="1200" b="1" dirty="0"/>
          </a:p>
        </p:txBody>
      </p:sp>
      <p:grpSp>
        <p:nvGrpSpPr>
          <p:cNvPr id="265" name="Google Shape;265;p23"/>
          <p:cNvGrpSpPr/>
          <p:nvPr/>
        </p:nvGrpSpPr>
        <p:grpSpPr>
          <a:xfrm>
            <a:off x="2166037" y="1861525"/>
            <a:ext cx="395370" cy="397142"/>
            <a:chOff x="1813" y="0"/>
            <a:chExt cx="809173" cy="812800"/>
          </a:xfrm>
        </p:grpSpPr>
        <p:sp>
          <p:nvSpPr>
            <p:cNvPr id="266" name="Google Shape;266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23"/>
          <p:cNvGrpSpPr/>
          <p:nvPr/>
        </p:nvGrpSpPr>
        <p:grpSpPr>
          <a:xfrm>
            <a:off x="3146789" y="1848923"/>
            <a:ext cx="395370" cy="397142"/>
            <a:chOff x="1813" y="0"/>
            <a:chExt cx="809173" cy="812800"/>
          </a:xfrm>
        </p:grpSpPr>
        <p:sp>
          <p:nvSpPr>
            <p:cNvPr id="269" name="Google Shape;269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23"/>
          <p:cNvGrpSpPr/>
          <p:nvPr/>
        </p:nvGrpSpPr>
        <p:grpSpPr>
          <a:xfrm>
            <a:off x="4086561" y="1861525"/>
            <a:ext cx="395370" cy="397142"/>
            <a:chOff x="1813" y="0"/>
            <a:chExt cx="809173" cy="812800"/>
          </a:xfrm>
        </p:grpSpPr>
        <p:sp>
          <p:nvSpPr>
            <p:cNvPr id="272" name="Google Shape;272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788;p43">
            <a:extLst>
              <a:ext uri="{FF2B5EF4-FFF2-40B4-BE49-F238E27FC236}">
                <a16:creationId xmlns:a16="http://schemas.microsoft.com/office/drawing/2014/main" id="{7F43753C-218D-40B2-91B0-7530D8E114EB}"/>
              </a:ext>
            </a:extLst>
          </p:cNvPr>
          <p:cNvSpPr txBox="1"/>
          <p:nvPr/>
        </p:nvSpPr>
        <p:spPr>
          <a:xfrm>
            <a:off x="6964664" y="1359360"/>
            <a:ext cx="10993953" cy="64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thaiDi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dirty="0">
                <a:solidFill>
                  <a:schemeClr val="tx1"/>
                </a:solidFill>
                <a:latin typeface="Montserrat"/>
                <a:sym typeface="Montserrat"/>
              </a:rPr>
              <a:t>        - จากการศึกษาแนวทางที่เพิ่มประสิทธิภาพในส่วนที่มีการปรับปรุงขั้นตอนการปฏิบัติงาน กรณีศึกษาเป็นผู้จัดจำหน่ายในสินค้าเวชภัณฑ์ยา  โดยบริษัทมีกลุ่มลูกค้าทั้งในประเทศและนอกประเทศที่รับบริการอยู่ แต่กลุ่มหลักๆในประเทศมี 3 กลุ่ม ได้แก่ 1.กลุ่มลูกค้าทั่วไป  2. กลุ่มลูกค้าธุรกิจค้าปลีกสมัยใหม่ (ร้านยาทั่วไป) และ 3.กลุ่มลูกค้าคลินิกและโรงพยาบาล  มีกระบวนการทำงานในกิจกรรมการรับสินค้า เก็บข้อมูลจากการปฏิบัติงานจริงของพนักงานและพร้อมกับสัมภาษณ์จึงวิเคราะห์แล้วได้ข้อสรุปว่า พนักงานในแต่ละฝ่ายที่ปฏิบัติงานในส่วนต่างๆภายในพื้นที่บริษัท มีการทำงานที่ใช้ระยะเวลาเป็นอย่างมาก ในส่วนของการหาสินค้าเวชภัณฑ์ที่มีจำนวนมาก รวมไปถึงมีหลายขนาด ประเภท ฯลฯ</a:t>
            </a:r>
            <a:endParaRPr sz="1200" dirty="0">
              <a:solidFill>
                <a:schemeClr val="tx1"/>
              </a:solidFill>
            </a:endParaRPr>
          </a:p>
        </p:txBody>
      </p:sp>
      <p:cxnSp>
        <p:nvCxnSpPr>
          <p:cNvPr id="21" name="Google Shape;776;p42">
            <a:extLst>
              <a:ext uri="{FF2B5EF4-FFF2-40B4-BE49-F238E27FC236}">
                <a16:creationId xmlns:a16="http://schemas.microsoft.com/office/drawing/2014/main" id="{6AAD921C-9CAD-4677-A21F-437FC74632E6}"/>
              </a:ext>
            </a:extLst>
          </p:cNvPr>
          <p:cNvCxnSpPr/>
          <p:nvPr/>
        </p:nvCxnSpPr>
        <p:spPr>
          <a:xfrm>
            <a:off x="10753674" y="8830485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4E2DA33A-F3BE-49D8-99CF-801BB9BF1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6134" y="418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68"/>
    </mc:Choice>
    <mc:Fallback>
      <p:transition spd="slow" advTm="5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227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257;p23">
            <a:extLst>
              <a:ext uri="{FF2B5EF4-FFF2-40B4-BE49-F238E27FC236}">
                <a16:creationId xmlns:a16="http://schemas.microsoft.com/office/drawing/2014/main" id="{BD26AFF4-7B78-43DC-9371-4613CF4FF2A8}"/>
              </a:ext>
            </a:extLst>
          </p:cNvPr>
          <p:cNvGrpSpPr/>
          <p:nvPr/>
        </p:nvGrpSpPr>
        <p:grpSpPr>
          <a:xfrm>
            <a:off x="-2404192" y="-354882"/>
            <a:ext cx="9717795" cy="8199749"/>
            <a:chOff x="1813" y="0"/>
            <a:chExt cx="809173" cy="812800"/>
          </a:xfrm>
        </p:grpSpPr>
        <p:sp>
          <p:nvSpPr>
            <p:cNvPr id="13" name="Google Shape;258;p23">
              <a:extLst>
                <a:ext uri="{FF2B5EF4-FFF2-40B4-BE49-F238E27FC236}">
                  <a16:creationId xmlns:a16="http://schemas.microsoft.com/office/drawing/2014/main" id="{D54B7863-6F14-49E1-9FED-D5CF7B5423B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9;p23">
              <a:extLst>
                <a:ext uri="{FF2B5EF4-FFF2-40B4-BE49-F238E27FC236}">
                  <a16:creationId xmlns:a16="http://schemas.microsoft.com/office/drawing/2014/main" id="{CE9DBA21-970E-4F9A-944A-F67B4C1DD12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60;p23">
            <a:extLst>
              <a:ext uri="{FF2B5EF4-FFF2-40B4-BE49-F238E27FC236}">
                <a16:creationId xmlns:a16="http://schemas.microsoft.com/office/drawing/2014/main" id="{6CCFF7BE-65FD-4794-8C8A-890814E31897}"/>
              </a:ext>
            </a:extLst>
          </p:cNvPr>
          <p:cNvGrpSpPr/>
          <p:nvPr/>
        </p:nvGrpSpPr>
        <p:grpSpPr>
          <a:xfrm>
            <a:off x="-1972561" y="-271130"/>
            <a:ext cx="8648688" cy="8032243"/>
            <a:chOff x="1813" y="0"/>
            <a:chExt cx="809173" cy="812800"/>
          </a:xfrm>
        </p:grpSpPr>
        <p:sp>
          <p:nvSpPr>
            <p:cNvPr id="16" name="Google Shape;261;p23">
              <a:extLst>
                <a:ext uri="{FF2B5EF4-FFF2-40B4-BE49-F238E27FC236}">
                  <a16:creationId xmlns:a16="http://schemas.microsoft.com/office/drawing/2014/main" id="{5162F8CF-5587-4A77-AE5B-4AFCA73A645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2;p23">
              <a:extLst>
                <a:ext uri="{FF2B5EF4-FFF2-40B4-BE49-F238E27FC236}">
                  <a16:creationId xmlns:a16="http://schemas.microsoft.com/office/drawing/2014/main" id="{6F845192-2DC2-41FA-8E06-B88CD095A69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63;p23">
            <a:extLst>
              <a:ext uri="{FF2B5EF4-FFF2-40B4-BE49-F238E27FC236}">
                <a16:creationId xmlns:a16="http://schemas.microsoft.com/office/drawing/2014/main" id="{DC440831-5F17-417B-A071-13C95A373CBF}"/>
              </a:ext>
            </a:extLst>
          </p:cNvPr>
          <p:cNvSpPr txBox="1"/>
          <p:nvPr/>
        </p:nvSpPr>
        <p:spPr>
          <a:xfrm>
            <a:off x="1441113" y="5023786"/>
            <a:ext cx="479807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การเพิ่มประสิทธิภาพด้วยการประยุกต์ใช้เทคโนโลยีบริหารจัด..... 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....</a:t>
            </a: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กระบวนการรับ - เบิกสินค้า</a:t>
            </a:r>
          </a:p>
        </p:txBody>
      </p:sp>
      <p:sp>
        <p:nvSpPr>
          <p:cNvPr id="19" name="Google Shape;264;p23">
            <a:extLst>
              <a:ext uri="{FF2B5EF4-FFF2-40B4-BE49-F238E27FC236}">
                <a16:creationId xmlns:a16="http://schemas.microsoft.com/office/drawing/2014/main" id="{9DA95305-FFEE-4D21-AE9F-BAA824F1199B}"/>
              </a:ext>
            </a:extLst>
          </p:cNvPr>
          <p:cNvSpPr txBox="1"/>
          <p:nvPr/>
        </p:nvSpPr>
        <p:spPr>
          <a:xfrm>
            <a:off x="593166" y="2906180"/>
            <a:ext cx="936294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000" b="1" dirty="0">
                <a:solidFill>
                  <a:srgbClr val="60B3DD"/>
                </a:solidFill>
                <a:latin typeface="Teko Medium"/>
                <a:sym typeface="Teko Medium"/>
              </a:rPr>
              <a:t>ผลการวิจัย....</a:t>
            </a:r>
            <a:endParaRPr sz="1200" b="1" dirty="0"/>
          </a:p>
        </p:txBody>
      </p:sp>
      <p:grpSp>
        <p:nvGrpSpPr>
          <p:cNvPr id="20" name="Google Shape;265;p23">
            <a:extLst>
              <a:ext uri="{FF2B5EF4-FFF2-40B4-BE49-F238E27FC236}">
                <a16:creationId xmlns:a16="http://schemas.microsoft.com/office/drawing/2014/main" id="{CE1ACE09-3998-4A2B-B966-44C90045B39F}"/>
              </a:ext>
            </a:extLst>
          </p:cNvPr>
          <p:cNvGrpSpPr/>
          <p:nvPr/>
        </p:nvGrpSpPr>
        <p:grpSpPr>
          <a:xfrm>
            <a:off x="1171997" y="1781184"/>
            <a:ext cx="395370" cy="397142"/>
            <a:chOff x="1813" y="0"/>
            <a:chExt cx="809173" cy="812800"/>
          </a:xfrm>
        </p:grpSpPr>
        <p:sp>
          <p:nvSpPr>
            <p:cNvPr id="21" name="Google Shape;266;p23">
              <a:extLst>
                <a:ext uri="{FF2B5EF4-FFF2-40B4-BE49-F238E27FC236}">
                  <a16:creationId xmlns:a16="http://schemas.microsoft.com/office/drawing/2014/main" id="{0C4D2E71-9026-49DA-9C75-7AB1953619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7;p23">
              <a:extLst>
                <a:ext uri="{FF2B5EF4-FFF2-40B4-BE49-F238E27FC236}">
                  <a16:creationId xmlns:a16="http://schemas.microsoft.com/office/drawing/2014/main" id="{BC5CE422-FF9F-46A4-A955-047D0A10ECD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68;p23">
            <a:extLst>
              <a:ext uri="{FF2B5EF4-FFF2-40B4-BE49-F238E27FC236}">
                <a16:creationId xmlns:a16="http://schemas.microsoft.com/office/drawing/2014/main" id="{FC6F8116-B1CC-42DA-A7B7-FA5CAE481F74}"/>
              </a:ext>
            </a:extLst>
          </p:cNvPr>
          <p:cNvGrpSpPr/>
          <p:nvPr/>
        </p:nvGrpSpPr>
        <p:grpSpPr>
          <a:xfrm>
            <a:off x="2233909" y="1757758"/>
            <a:ext cx="395370" cy="397142"/>
            <a:chOff x="1813" y="0"/>
            <a:chExt cx="809173" cy="812800"/>
          </a:xfrm>
        </p:grpSpPr>
        <p:sp>
          <p:nvSpPr>
            <p:cNvPr id="24" name="Google Shape;269;p23">
              <a:extLst>
                <a:ext uri="{FF2B5EF4-FFF2-40B4-BE49-F238E27FC236}">
                  <a16:creationId xmlns:a16="http://schemas.microsoft.com/office/drawing/2014/main" id="{13BE04FD-5314-42B7-B669-9DD5ED7AD7F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0;p23">
              <a:extLst>
                <a:ext uri="{FF2B5EF4-FFF2-40B4-BE49-F238E27FC236}">
                  <a16:creationId xmlns:a16="http://schemas.microsoft.com/office/drawing/2014/main" id="{2FE33502-B344-4489-B969-E796DF2D21C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71;p23">
            <a:extLst>
              <a:ext uri="{FF2B5EF4-FFF2-40B4-BE49-F238E27FC236}">
                <a16:creationId xmlns:a16="http://schemas.microsoft.com/office/drawing/2014/main" id="{A7EFD193-A017-4520-96B5-036D62EC9B8C}"/>
              </a:ext>
            </a:extLst>
          </p:cNvPr>
          <p:cNvGrpSpPr/>
          <p:nvPr/>
        </p:nvGrpSpPr>
        <p:grpSpPr>
          <a:xfrm>
            <a:off x="3328847" y="1741524"/>
            <a:ext cx="395370" cy="397142"/>
            <a:chOff x="1813" y="0"/>
            <a:chExt cx="809173" cy="812800"/>
          </a:xfrm>
        </p:grpSpPr>
        <p:sp>
          <p:nvSpPr>
            <p:cNvPr id="27" name="Google Shape;272;p23">
              <a:extLst>
                <a:ext uri="{FF2B5EF4-FFF2-40B4-BE49-F238E27FC236}">
                  <a16:creationId xmlns:a16="http://schemas.microsoft.com/office/drawing/2014/main" id="{F0B5030C-E9F1-4C7A-B6FE-C9BA018DE63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3;p23">
              <a:extLst>
                <a:ext uri="{FF2B5EF4-FFF2-40B4-BE49-F238E27FC236}">
                  <a16:creationId xmlns:a16="http://schemas.microsoft.com/office/drawing/2014/main" id="{1299AC00-C069-4C7C-8BCB-B96690E8E21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" name="Google Shape;776;p42">
            <a:extLst>
              <a:ext uri="{FF2B5EF4-FFF2-40B4-BE49-F238E27FC236}">
                <a16:creationId xmlns:a16="http://schemas.microsoft.com/office/drawing/2014/main" id="{DB661D49-671B-4120-B759-F32E0C1FA951}"/>
              </a:ext>
            </a:extLst>
          </p:cNvPr>
          <p:cNvCxnSpPr/>
          <p:nvPr/>
        </p:nvCxnSpPr>
        <p:spPr>
          <a:xfrm>
            <a:off x="10753674" y="9013365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AA4DF9E9-9F9B-48E2-BB98-D5808753F8CA}"/>
              </a:ext>
            </a:extLst>
          </p:cNvPr>
          <p:cNvSpPr txBox="1"/>
          <p:nvPr/>
        </p:nvSpPr>
        <p:spPr>
          <a:xfrm>
            <a:off x="6881985" y="740879"/>
            <a:ext cx="1107244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แล้วในการทำงานส่วนของกิจกรรมการรับและกิจกรรมการเบิก จะต้องมีความรู้ในสินค้าชนิดนั้นๆซึ่งในส่วนนี้มักเกิดข้อผิดพลาด การหยิบสำหรับกิจกรรมการเบิกจ่าย จากนั้นจึงได้ทำการทดสอบเสมือนจริง โดยเริ่มจากการทำงานในส่วนของการรับสินค้า พบว่าใช้เวลาในการรับสินค้าอยู่ที่เฉลี่ยนครั้งละ 1 ชั่วโมง  30 นาที ในส่วนของกิจกรรมการเบิกพบว่าใช้ระยะเวลาในการทำงานเฉลี่ยครั้งละ 3 ชั่วโมง 45 นาที และในส่วนกิจกรรมการจำหน่ายสินค้า พบว่ามีการใช้ระยะเวลาเฉลี่ยครั้งละ 20 – 30 นาที / บิลลูกค้า 1 คน ซึ่งผลสรุปพบว่ามีการทำงานที่ล่าช้า ไม่รวดเร็วต่อการบริการแก่ลูกค้า ดังนั้นผู้วิจัยจึงมีการวิเคราะห์เห็นถึงปัญหาที่เกิดขึ้นแล้วหาวิธีการปรับปรุงแก้ไขกับขั้นตอนการทำงานของคลังสินค้าเพื่อที่จะลดระยะเวลาและลดต้นทุนค่าจ้างล่วงเวลาแก่พนักงานภายในองค์กร จึงได้ใช้ระบบเทคโนโลยีเพื่อที่จะนำมาเป็นส่วนหนึ่งในการปฏิบัติงานขั้นตอนแรกจนถึงขั้นตอนสุดท้ายของในส่วนพนักงานฝ่ายคลังสินค้า และได้มีการ</a:t>
            </a:r>
            <a:r>
              <a:rPr lang="th-TH" sz="3200" dirty="0">
                <a:latin typeface="Montserrat"/>
                <a:sym typeface="Montserrat"/>
              </a:rPr>
              <a:t>นำ</a:t>
            </a: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เทคนิค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ECRS</a:t>
            </a: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มาใช้ในกระบวนการปฏิบัติงานแก้ไขภายในองค์กรเพื่อขจัดความสูญเปล่าด้านเวลาระยะทางการทำงานรวมไปถึงต้นทุนและสิ่งแวดล้อม</a:t>
            </a:r>
            <a:endParaRPr lang="th-TH" sz="1200" dirty="0"/>
          </a:p>
        </p:txBody>
      </p:sp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A06CB88C-6CD8-470E-9B9C-0EBF3D309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0868" y="301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4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2"/>
    </mc:Choice>
    <mc:Fallback>
      <p:transition spd="slow" advTm="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2"/>
        <p14:stopEvt time="4512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257;p23">
            <a:extLst>
              <a:ext uri="{FF2B5EF4-FFF2-40B4-BE49-F238E27FC236}">
                <a16:creationId xmlns:a16="http://schemas.microsoft.com/office/drawing/2014/main" id="{809FDD85-B802-40F4-AEE1-ECA57B3F07D0}"/>
              </a:ext>
            </a:extLst>
          </p:cNvPr>
          <p:cNvGrpSpPr/>
          <p:nvPr/>
        </p:nvGrpSpPr>
        <p:grpSpPr>
          <a:xfrm>
            <a:off x="-2404192" y="-354882"/>
            <a:ext cx="9717795" cy="8199749"/>
            <a:chOff x="1813" y="0"/>
            <a:chExt cx="809173" cy="812800"/>
          </a:xfrm>
        </p:grpSpPr>
        <p:sp>
          <p:nvSpPr>
            <p:cNvPr id="13" name="Google Shape;258;p23">
              <a:extLst>
                <a:ext uri="{FF2B5EF4-FFF2-40B4-BE49-F238E27FC236}">
                  <a16:creationId xmlns:a16="http://schemas.microsoft.com/office/drawing/2014/main" id="{A8DB1A18-41B8-41EB-9A72-142D8F92C11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9;p23">
              <a:extLst>
                <a:ext uri="{FF2B5EF4-FFF2-40B4-BE49-F238E27FC236}">
                  <a16:creationId xmlns:a16="http://schemas.microsoft.com/office/drawing/2014/main" id="{3AF49EE4-0D3D-4F24-A9E2-E0B0A7B3B92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60;p23">
            <a:extLst>
              <a:ext uri="{FF2B5EF4-FFF2-40B4-BE49-F238E27FC236}">
                <a16:creationId xmlns:a16="http://schemas.microsoft.com/office/drawing/2014/main" id="{427F9039-9E6C-4E3A-A57C-9DD97796F758}"/>
              </a:ext>
            </a:extLst>
          </p:cNvPr>
          <p:cNvGrpSpPr/>
          <p:nvPr/>
        </p:nvGrpSpPr>
        <p:grpSpPr>
          <a:xfrm>
            <a:off x="-2003534" y="-271130"/>
            <a:ext cx="8423796" cy="8032243"/>
            <a:chOff x="1813" y="0"/>
            <a:chExt cx="809173" cy="812800"/>
          </a:xfrm>
        </p:grpSpPr>
        <p:sp>
          <p:nvSpPr>
            <p:cNvPr id="16" name="Google Shape;261;p23">
              <a:extLst>
                <a:ext uri="{FF2B5EF4-FFF2-40B4-BE49-F238E27FC236}">
                  <a16:creationId xmlns:a16="http://schemas.microsoft.com/office/drawing/2014/main" id="{3513ECB6-0BB6-4A22-BAC3-8191AA04564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2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2;p23">
              <a:extLst>
                <a:ext uri="{FF2B5EF4-FFF2-40B4-BE49-F238E27FC236}">
                  <a16:creationId xmlns:a16="http://schemas.microsoft.com/office/drawing/2014/main" id="{FAB3783E-CA8E-4541-BA6F-73CA73A614C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63;p23">
            <a:extLst>
              <a:ext uri="{FF2B5EF4-FFF2-40B4-BE49-F238E27FC236}">
                <a16:creationId xmlns:a16="http://schemas.microsoft.com/office/drawing/2014/main" id="{45EF5056-522C-42D3-830D-46530BBA92BE}"/>
              </a:ext>
            </a:extLst>
          </p:cNvPr>
          <p:cNvSpPr txBox="1"/>
          <p:nvPr/>
        </p:nvSpPr>
        <p:spPr>
          <a:xfrm>
            <a:off x="991909" y="4976731"/>
            <a:ext cx="510063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การเพิ่มประสิทธิภาพด้วยการประยุกต์ใช้เทคโนโลยีบริหารจัด..... 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.....</a:t>
            </a:r>
            <a:r>
              <a:rPr lang="th-TH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กระบวนการรับ - เบิกสินค้า</a:t>
            </a:r>
          </a:p>
        </p:txBody>
      </p:sp>
      <p:sp>
        <p:nvSpPr>
          <p:cNvPr id="19" name="Google Shape;264;p23">
            <a:extLst>
              <a:ext uri="{FF2B5EF4-FFF2-40B4-BE49-F238E27FC236}">
                <a16:creationId xmlns:a16="http://schemas.microsoft.com/office/drawing/2014/main" id="{3FE312F2-8315-4EB4-A1F9-8053FDAE6122}"/>
              </a:ext>
            </a:extLst>
          </p:cNvPr>
          <p:cNvSpPr txBox="1"/>
          <p:nvPr/>
        </p:nvSpPr>
        <p:spPr>
          <a:xfrm>
            <a:off x="16030" y="2810348"/>
            <a:ext cx="936294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000" b="1" dirty="0">
                <a:solidFill>
                  <a:srgbClr val="60B3DD"/>
                </a:solidFill>
                <a:latin typeface="Teko Medium"/>
                <a:sym typeface="Teko Medium"/>
              </a:rPr>
              <a:t>ผลการวิจัย....</a:t>
            </a:r>
            <a:endParaRPr sz="1200" b="1" dirty="0"/>
          </a:p>
        </p:txBody>
      </p:sp>
      <p:grpSp>
        <p:nvGrpSpPr>
          <p:cNvPr id="20" name="Google Shape;265;p23">
            <a:extLst>
              <a:ext uri="{FF2B5EF4-FFF2-40B4-BE49-F238E27FC236}">
                <a16:creationId xmlns:a16="http://schemas.microsoft.com/office/drawing/2014/main" id="{23C3E460-90FC-4970-8EBB-771425DFD137}"/>
              </a:ext>
            </a:extLst>
          </p:cNvPr>
          <p:cNvGrpSpPr/>
          <p:nvPr/>
        </p:nvGrpSpPr>
        <p:grpSpPr>
          <a:xfrm>
            <a:off x="1065135" y="1650352"/>
            <a:ext cx="395370" cy="397142"/>
            <a:chOff x="1813" y="0"/>
            <a:chExt cx="809173" cy="812800"/>
          </a:xfrm>
        </p:grpSpPr>
        <p:sp>
          <p:nvSpPr>
            <p:cNvPr id="21" name="Google Shape;266;p23">
              <a:extLst>
                <a:ext uri="{FF2B5EF4-FFF2-40B4-BE49-F238E27FC236}">
                  <a16:creationId xmlns:a16="http://schemas.microsoft.com/office/drawing/2014/main" id="{A6EB71E0-54D0-4915-97F9-A6991CA9087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7;p23">
              <a:extLst>
                <a:ext uri="{FF2B5EF4-FFF2-40B4-BE49-F238E27FC236}">
                  <a16:creationId xmlns:a16="http://schemas.microsoft.com/office/drawing/2014/main" id="{5FB1F47A-6C22-4270-AADD-74C209DF789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68;p23">
            <a:extLst>
              <a:ext uri="{FF2B5EF4-FFF2-40B4-BE49-F238E27FC236}">
                <a16:creationId xmlns:a16="http://schemas.microsoft.com/office/drawing/2014/main" id="{C0E536F1-2796-4475-AE93-D9BA02E35615}"/>
              </a:ext>
            </a:extLst>
          </p:cNvPr>
          <p:cNvGrpSpPr/>
          <p:nvPr/>
        </p:nvGrpSpPr>
        <p:grpSpPr>
          <a:xfrm>
            <a:off x="2021545" y="1668968"/>
            <a:ext cx="395370" cy="397142"/>
            <a:chOff x="1813" y="0"/>
            <a:chExt cx="809173" cy="812800"/>
          </a:xfrm>
        </p:grpSpPr>
        <p:sp>
          <p:nvSpPr>
            <p:cNvPr id="24" name="Google Shape;269;p23">
              <a:extLst>
                <a:ext uri="{FF2B5EF4-FFF2-40B4-BE49-F238E27FC236}">
                  <a16:creationId xmlns:a16="http://schemas.microsoft.com/office/drawing/2014/main" id="{42C4D39D-3807-4F5B-A66D-4ACC5153D8E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0;p23">
              <a:extLst>
                <a:ext uri="{FF2B5EF4-FFF2-40B4-BE49-F238E27FC236}">
                  <a16:creationId xmlns:a16="http://schemas.microsoft.com/office/drawing/2014/main" id="{37BB1B44-FADE-48C8-84BB-3A66E442750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71;p23">
            <a:extLst>
              <a:ext uri="{FF2B5EF4-FFF2-40B4-BE49-F238E27FC236}">
                <a16:creationId xmlns:a16="http://schemas.microsoft.com/office/drawing/2014/main" id="{59E8844F-B22A-4741-AF60-156FF6825D19}"/>
              </a:ext>
            </a:extLst>
          </p:cNvPr>
          <p:cNvGrpSpPr/>
          <p:nvPr/>
        </p:nvGrpSpPr>
        <p:grpSpPr>
          <a:xfrm>
            <a:off x="3171145" y="1650352"/>
            <a:ext cx="395370" cy="397142"/>
            <a:chOff x="1813" y="0"/>
            <a:chExt cx="809173" cy="812800"/>
          </a:xfrm>
        </p:grpSpPr>
        <p:sp>
          <p:nvSpPr>
            <p:cNvPr id="27" name="Google Shape;272;p23">
              <a:extLst>
                <a:ext uri="{FF2B5EF4-FFF2-40B4-BE49-F238E27FC236}">
                  <a16:creationId xmlns:a16="http://schemas.microsoft.com/office/drawing/2014/main" id="{53482ED3-6CAB-4AEC-83F7-18A01652B847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41B8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3;p23">
              <a:extLst>
                <a:ext uri="{FF2B5EF4-FFF2-40B4-BE49-F238E27FC236}">
                  <a16:creationId xmlns:a16="http://schemas.microsoft.com/office/drawing/2014/main" id="{D8C4C3F4-725A-40AD-AAC6-4EB151D0A60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" name="Google Shape;776;p42">
            <a:extLst>
              <a:ext uri="{FF2B5EF4-FFF2-40B4-BE49-F238E27FC236}">
                <a16:creationId xmlns:a16="http://schemas.microsoft.com/office/drawing/2014/main" id="{99DEDFBD-B81F-4DF5-BF56-879ACCE7AFF9}"/>
              </a:ext>
            </a:extLst>
          </p:cNvPr>
          <p:cNvCxnSpPr/>
          <p:nvPr/>
        </p:nvCxnSpPr>
        <p:spPr>
          <a:xfrm>
            <a:off x="10753674" y="8860965"/>
            <a:ext cx="7534326" cy="0"/>
          </a:xfrm>
          <a:prstGeom prst="straightConnector1">
            <a:avLst/>
          </a:prstGeom>
          <a:noFill/>
          <a:ln w="57150" cap="flat" cmpd="sng">
            <a:solidFill>
              <a:srgbClr val="41B8D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9DB5540E-7F03-4C80-8E71-ACDA160248C4}"/>
              </a:ext>
            </a:extLst>
          </p:cNvPr>
          <p:cNvSpPr txBox="1"/>
          <p:nvPr/>
        </p:nvSpPr>
        <p:spPr>
          <a:xfrm>
            <a:off x="6456608" y="649417"/>
            <a:ext cx="11627284" cy="8347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h-TH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จากการวิเคราะห์ในข้อมูลการลดต้นทุนด้านเวลา ด้วยเทคนิคการลดความสูญเปล่าแบบ </a:t>
            </a:r>
            <a:r>
              <a:rPr lang="en-US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ECRS </a:t>
            </a:r>
            <a:r>
              <a:rPr lang="th-TH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และระบบการบริหารจัดการแล้วก็ระบบเทคโนโลยีการปฏิบัติงานแผนกคลังสินค้า กรณีศึกษาเป็นผู้จัดจำหน่ายในสินค้าเวชภัณฑ์ยา ปัจจุบันยังไม่มีการนำเทคโนโลยีมาใช้ให้เกิดการทำงานที่มีความรวดเร็วขึ้น ทางผู้วิจัยจึงได้นำหลักการระบบ </a:t>
            </a:r>
            <a:r>
              <a:rPr lang="en-US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ECRS</a:t>
            </a:r>
            <a:r>
              <a:rPr lang="th-TH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มาประยุกต์ใช้ในส่วนของกิจกรรมต่างๆในคลังเวชภัณฑ์ยา</a:t>
            </a: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เป็นการลดการรอคอยและการกำจัดความสูญเปล่า ลดขั้นตอนที่ไม่จำเป็นลงได้ แล้วการที่ปรับปรุงการทำงานให้ง่าย สะดวก แม่นยำ และลดการสิ้นเปลืองจากการใช้ทรัพยากร เช่น กระดาษที่มีการบันทึกข้อมูลในกิจกรรมของการรับ  – การเบิก สินค้านั้น ฯลฯ ในส่วนของขั้นตอนที่มีความซับซ้อน ผู้วิจัยจึงทำการวิเคราะห์และลดขั้นตอนในส่วนของกิจกรรมการรับสินค้า – การเบิกสินค้า รวมไปถึงการจำหน่ายโดยใช้แนวทางแก้ไขปัญหาด้วยการนำระบบเทคโนโลยีบาร์โค้ดและระบบการรับ - เบิกสินค้า</a:t>
            </a:r>
          </a:p>
          <a:p>
            <a:pPr marL="0" marR="0" lvl="0" indent="0" algn="thai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/>
                <a:cs typeface="Arial"/>
                <a:sym typeface="Montserrat"/>
              </a:rPr>
              <a:t>  </a:t>
            </a:r>
            <a:endParaRPr kumimoji="0" lang="th-TH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F86CA119-4282-4919-B214-7961A11B7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7510" y="244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6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"/>
    </mc:Choice>
    <mc:Fallback>
      <p:transition spd="slow" advTm="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4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45"/>
          <p:cNvPicPr preferRelativeResize="0"/>
          <p:nvPr/>
        </p:nvPicPr>
        <p:blipFill rotWithShape="1">
          <a:blip r:embed="rId5">
            <a:alphaModFix/>
          </a:blip>
          <a:srcRect t="7825" b="7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5"/>
          <p:cNvSpPr txBox="1"/>
          <p:nvPr/>
        </p:nvSpPr>
        <p:spPr>
          <a:xfrm>
            <a:off x="9144000" y="808677"/>
            <a:ext cx="10844700" cy="1538755"/>
          </a:xfrm>
          <a:prstGeom prst="rect">
            <a:avLst/>
          </a:prstGeom>
          <a:noFill/>
          <a:ln>
            <a:noFill/>
          </a:ln>
          <a:effectLst>
            <a:outerShdw blurRad="828675" dist="19050" dir="840000" algn="bl" rotWithShape="0">
              <a:srgbClr val="6CE5E8">
                <a:alpha val="95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999" dirty="0">
                <a:solidFill>
                  <a:schemeClr val="lt1"/>
                </a:solidFill>
                <a:latin typeface="Teko Medium"/>
                <a:sym typeface="Teko Medium"/>
              </a:rPr>
              <a:t>การอภิปรายผล....</a:t>
            </a:r>
            <a:endParaRPr dirty="0"/>
          </a:p>
        </p:txBody>
      </p:sp>
      <p:sp>
        <p:nvSpPr>
          <p:cNvPr id="809" name="Google Shape;809;p45"/>
          <p:cNvSpPr txBox="1"/>
          <p:nvPr/>
        </p:nvSpPr>
        <p:spPr>
          <a:xfrm>
            <a:off x="1747157" y="3156109"/>
            <a:ext cx="15708086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thaiDist">
              <a:lnSpc>
                <a:spcPct val="120000"/>
              </a:lnSpc>
            </a:pPr>
            <a:r>
              <a:rPr lang="th-TH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กรณีศึกษาเป็นผู้จัดจำหน่ายในสินค้าเวชภัณฑ์ยา ได้หาแนวทางการลดต้นทุนด้านเวลาด้วยเทคนิคการลดความสูญเปล่าแบบ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ECRS</a:t>
            </a:r>
            <a:r>
              <a:rPr lang="th-TH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และระบบการบริหารจัดการและระบบเทคโนโลยีการปฏิบัติงานแผนกคลังสินค้า ข้อสรุปดังนี้ การให้พนักงานทำงานที่ใช้วิธีการบันทึกข้อมูลโดยเขียนข้อมูลทุกอย่างลงในกระดาษการทำงานในขั้นตอน การรับสินค้า เฉลี่ยครั้งละ 1 ชั่วโมง 30 นาที กิจกรรมการเบิก เฉลี่ยครั้งละ 3 ชั่วโมง 45 </a:t>
            </a:r>
            <a:r>
              <a:rPr lang="th-TH" sz="2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นาทีและในส่วนกิจกรรมจำหน่ายสินค้าอยู่ที่ เฉลี่ยครั้งละ  20 –30 นาที / บิลลูกค้า 1 คน </a:t>
            </a:r>
            <a:r>
              <a:rPr lang="th-TH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แต่พอได้มีการนำระบบ 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Barcode</a:t>
            </a:r>
            <a:r>
              <a:rPr lang="th-TH" sz="28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เข้ามาช่วยการทำงาน ผู้วิจัยเห็นถึงการนำระบบเทคโนโลยีเข้ามาเกี่ยวข้องในการแก้ปัญหากิจกรรมพบว่าการรับสินค้าแทนการบันทึกเก็บข้อมูลเอกสารด้วยมือ สามารถลดเวลาในการรับสินค้าลงเหลือ 48 นาที 12 วินาที ซึ่งใช้ลดเวลาการทำงานลงเฉลี่ยอยู่ที่ 53.33 % ระยะเวลาในการเบิกสินค้าลดลงเหลือ 1 ชั่วโมง 30 นาที ซึ่งใช้ลดเวลาการทำงานลงเฉลี่ยอยู่ที่ 60.00 % และยังสามารถทำให้กิจกรรมจำหน่ายสินค้าอยู่ที่ เฉลี่ยครั้งละ  10 –15 นาทีต่อบิลลูกค้า 1 คน หลังจากที่ได้นำระบบเทคโนโลยีบาร์โค้ด และระบบการรับ-เบิกสินค้า มาใช้ในกิจกรรมรับสินค้า จนถึงกิจกรรมเบิกสินค้า ทำให้ค้นหาสินค้าได้รวดเร็วและทันเวลาในทุกๆกิจกรรมทำให้สามารถลดค่าใช้จ่ายในการเพิ่มจำนวนคน และลดปัญหาสิ่งแวดล้อมการลดใช้กระดาษ เฉลี่ยอยู่ที่ประมาณ 53%</a:t>
            </a:r>
            <a:endParaRPr sz="1200" dirty="0"/>
          </a:p>
        </p:txBody>
      </p:sp>
      <p:pic>
        <p:nvPicPr>
          <p:cNvPr id="2" name="เสียงที่บันทึก">
            <a:hlinkClick r:id="" action="ppaction://media"/>
            <a:extLst>
              <a:ext uri="{FF2B5EF4-FFF2-40B4-BE49-F238E27FC236}">
                <a16:creationId xmlns:a16="http://schemas.microsoft.com/office/drawing/2014/main" id="{B9BCB4A4-4F00-4934-8D1F-FD9E826CA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343" y="1990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"/>
    </mc:Choice>
    <mc:Fallback>
      <p:transition spd="slow" advTm="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62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1582</Words>
  <Application>Microsoft Office PowerPoint</Application>
  <PresentationFormat>กำหนดเอง</PresentationFormat>
  <Paragraphs>54</Paragraphs>
  <Slides>11</Slides>
  <Notes>8</Notes>
  <HiddenSlides>0</HiddenSlides>
  <MMClips>9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6" baseType="lpstr">
      <vt:lpstr>Calibri</vt:lpstr>
      <vt:lpstr>Montserrat</vt:lpstr>
      <vt:lpstr>Arial</vt:lpstr>
      <vt:lpstr>Teko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GWAJINEEN</dc:creator>
  <cp:lastModifiedBy>gwa960@gmail.com</cp:lastModifiedBy>
  <cp:revision>12</cp:revision>
  <dcterms:modified xsi:type="dcterms:W3CDTF">2023-07-19T15:56:18Z</dcterms:modified>
</cp:coreProperties>
</file>